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Roboto Slab"/>
      <p:regular r:id="rId53"/>
      <p:bold r:id="rId54"/>
    </p:embeddedFon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Slab-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font" Target="fonts/RobotoSlab-bold.fntdata"/><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aa6028d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aa6028d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Recognize the strong overlap in the skills required for all senior roles. Thinking of these as skills to acquire regardless of which speciality you pick IC/manager makes it far less of a fraught decision to “pick a side” or focus on some skills over others.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af65930d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af65930d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a:t>Communication: The ability to communicate your ideas to diverse audiences via different mediums is essential at all stages in your career. But it becomes particularly important as you become more senior because your ability to communicate your ideas will be a key to their success.</a:t>
            </a:r>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Your ideas are only as good as your ability to communicate them</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Written</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Verbal</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Different mediums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Different audiences</a:t>
            </a:r>
            <a:endParaRPr/>
          </a:p>
          <a:p>
            <a:pPr indent="-298450" lvl="0" marL="457200" rtl="0" algn="l">
              <a:lnSpc>
                <a:spcPct val="115000"/>
              </a:lnSpc>
              <a:spcBef>
                <a:spcPts val="0"/>
              </a:spcBef>
              <a:spcAft>
                <a:spcPts val="0"/>
              </a:spcAft>
              <a:buSzPts val="1100"/>
              <a:buAutoNum type="arabicPeriod"/>
            </a:pPr>
            <a:r>
              <a:rPr lang="en"/>
              <a:t>Examples - as an IC, as an EM, as  PM etc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af65930d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af65930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a:t>Empathy both for the users of your work and your fellow team members, is key to solving the “right” problems. Having the ability to see things from different perspectives and solving for those vs for the obvious narrow initial subset helps with engineering and non engineering problems.</a:t>
            </a:r>
            <a:endParaRPr/>
          </a:p>
          <a:p>
            <a:pPr indent="-317500" lvl="0" marL="457200" rtl="0" algn="l">
              <a:lnSpc>
                <a:spcPct val="115000"/>
              </a:lnSpc>
              <a:spcBef>
                <a:spcPts val="0"/>
              </a:spcBef>
              <a:spcAft>
                <a:spcPts val="0"/>
              </a:spcAft>
              <a:buSzPts val="1400"/>
              <a:buAutoNum type="arabicPeriod"/>
            </a:pPr>
            <a:r>
              <a:rPr lang="en"/>
              <a:t>How do you develop empathy? - practice </a:t>
            </a:r>
            <a:endParaRPr/>
          </a:p>
          <a:p>
            <a:pPr indent="-317500" lvl="0" marL="457200" rtl="0" algn="l">
              <a:lnSpc>
                <a:spcPct val="115000"/>
              </a:lnSpc>
              <a:spcBef>
                <a:spcPts val="0"/>
              </a:spcBef>
              <a:spcAft>
                <a:spcPts val="0"/>
              </a:spcAft>
              <a:buSzPts val="1400"/>
              <a:buAutoNum type="arabicPeriod"/>
            </a:pPr>
            <a:r>
              <a:rPr lang="en"/>
              <a:t>Just keep doing it over and over again</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df917a2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df917a2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really builds on both of the previous skills.</a:t>
            </a:r>
            <a:endParaRPr/>
          </a:p>
          <a:p>
            <a:pPr indent="0" lvl="0" marL="0" rtl="0" algn="l">
              <a:spcBef>
                <a:spcPts val="0"/>
              </a:spcBef>
              <a:spcAft>
                <a:spcPts val="0"/>
              </a:spcAft>
              <a:buNone/>
            </a:pPr>
            <a:r>
              <a:rPr lang="en"/>
              <a:t>And this can be the hardest to think about. Because we all think about it differently.</a:t>
            </a:r>
            <a:endParaRPr/>
          </a:p>
          <a:p>
            <a:pPr indent="0" lvl="0" marL="0" rtl="0" algn="l">
              <a:spcBef>
                <a:spcPts val="0"/>
              </a:spcBef>
              <a:spcAft>
                <a:spcPts val="0"/>
              </a:spcAft>
              <a:buNone/>
            </a:pPr>
            <a:r>
              <a:rPr lang="en"/>
              <a:t>But everyone can do this differently.</a:t>
            </a:r>
            <a:endParaRPr/>
          </a:p>
          <a:p>
            <a:pPr indent="0" lvl="0" marL="0" rtl="0" algn="l">
              <a:spcBef>
                <a:spcPts val="0"/>
              </a:spcBef>
              <a:spcAft>
                <a:spcPts val="0"/>
              </a:spcAft>
              <a:buNone/>
            </a:pPr>
            <a:r>
              <a:rPr lang="en"/>
              <a:t>Example.</a:t>
            </a:r>
            <a:endParaRPr/>
          </a:p>
          <a:p>
            <a:pPr indent="0" lvl="0" marL="0" rtl="0" algn="l">
              <a:spcBef>
                <a:spcPts val="0"/>
              </a:spcBef>
              <a:spcAft>
                <a:spcPts val="0"/>
              </a:spcAft>
              <a:buNone/>
            </a:pPr>
            <a:r>
              <a:rPr lang="en"/>
              <a:t>Senior IC who was worried that they cannot mentor folks is actually a great technical mentor just needed to find the right framework that worked for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bdf917a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bdf917a2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af65930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af65930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a:t>Planning:</a:t>
            </a:r>
            <a:endParaRPr/>
          </a:p>
          <a:p>
            <a:pPr indent="0" lvl="0" marL="457200" rtl="0" algn="l">
              <a:lnSpc>
                <a:spcPct val="115000"/>
              </a:lnSpc>
              <a:spcBef>
                <a:spcPts val="0"/>
              </a:spcBef>
              <a:spcAft>
                <a:spcPts val="0"/>
              </a:spcAft>
              <a:buNone/>
            </a:pPr>
            <a:r>
              <a:rPr lang="en"/>
              <a:t>This is not about the ability to use planning tools as much as it is the ability to take large unstructured pieces of work or problems and break them down systematically into smaller manageable pieces that you can make meaningful progress against.</a:t>
            </a:r>
            <a:endParaRPr/>
          </a:p>
          <a:p>
            <a:pPr indent="0" lvl="0" marL="457200" rtl="0" algn="l">
              <a:lnSpc>
                <a:spcPct val="115000"/>
              </a:lnSpc>
              <a:spcBef>
                <a:spcPts val="0"/>
              </a:spcBef>
              <a:spcAft>
                <a:spcPts val="0"/>
              </a:spcAft>
              <a:buNone/>
            </a:pPr>
            <a:r>
              <a:rPr lang="en"/>
              <a:t>It is about stretching the impact and the boundaries of your work.</a:t>
            </a:r>
            <a:endParaRPr/>
          </a:p>
          <a:p>
            <a:pPr indent="0" lvl="0" marL="457200" rtl="0" algn="l">
              <a:lnSpc>
                <a:spcPct val="115000"/>
              </a:lnSpc>
              <a:spcBef>
                <a:spcPts val="0"/>
              </a:spcBef>
              <a:spcAft>
                <a:spcPts val="0"/>
              </a:spcAft>
              <a:buNone/>
            </a:pPr>
            <a:r>
              <a:rPr lang="en"/>
              <a:t>When you are a junior IC you think in days, then weeks etc.</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b3895b7a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b3895b7a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b3baedd1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b3baedd1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lang="en"/>
              <a:t>This is your calendar when you start out</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b3895b7a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b3895b7a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a:t>Your calendar when you have been working for a while.</a:t>
            </a:r>
            <a:endParaRPr/>
          </a:p>
          <a:p>
            <a:pPr indent="0" lvl="0" marL="457200" rtl="0" algn="l">
              <a:lnSpc>
                <a:spcPct val="115000"/>
              </a:lnSpc>
              <a:spcBef>
                <a:spcPts val="0"/>
              </a:spcBef>
              <a:spcAft>
                <a:spcPts val="0"/>
              </a:spcAft>
              <a:buNone/>
            </a:pPr>
            <a:r>
              <a:rPr lang="en"/>
              <a:t>This is true for both ICs and managers. </a:t>
            </a:r>
            <a:endParaRPr/>
          </a:p>
          <a:p>
            <a:pPr indent="0" lvl="0" marL="457200" rtl="0" algn="l">
              <a:lnSpc>
                <a:spcPct val="115000"/>
              </a:lnSpc>
              <a:spcBef>
                <a:spcPts val="0"/>
              </a:spcBef>
              <a:spcAft>
                <a:spcPts val="0"/>
              </a:spcAft>
              <a:buNone/>
            </a:pPr>
            <a:r>
              <a:rPr lang="en"/>
              <a:t>This is not just a manager calendar.</a:t>
            </a:r>
            <a:endParaRPr/>
          </a:p>
          <a:p>
            <a:pPr indent="0" lvl="0" marL="457200" rtl="0" algn="l">
              <a:lnSpc>
                <a:spcPct val="115000"/>
              </a:lnSpc>
              <a:spcBef>
                <a:spcPts val="0"/>
              </a:spcBef>
              <a:spcAft>
                <a:spcPts val="0"/>
              </a:spcAft>
              <a:buNone/>
            </a:pPr>
            <a:r>
              <a:rPr lang="en"/>
              <a:t>You need to be intentional and make time in your schedule for learning and working on all of the rest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bdf917a2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bdf917a2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on myself and my personal story in getting here.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74782427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74782427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It is easy to over focus on the rubric of your current role and the next step in the ladder. However, it’s more useful to think of them as the minimum constraint for opportunities vs the outer bound </a:t>
            </a:r>
            <a:r>
              <a:rPr lang="en"/>
              <a:t>where you do not have to be “blessed” by a role or title to do the things your would like to be doing longer term.</a:t>
            </a:r>
            <a:endParaRPr/>
          </a:p>
          <a:p>
            <a:pPr indent="-298450" lvl="0" marL="457200" rtl="0" algn="l">
              <a:lnSpc>
                <a:spcPct val="115000"/>
              </a:lnSpc>
              <a:spcBef>
                <a:spcPts val="0"/>
              </a:spcBef>
              <a:spcAft>
                <a:spcPts val="0"/>
              </a:spcAft>
              <a:buClr>
                <a:schemeClr val="dk1"/>
              </a:buClr>
              <a:buSzPts val="1100"/>
              <a:buFont typeface="Arial"/>
              <a:buChar char="●"/>
            </a:pPr>
            <a:r>
              <a:rPr lang="en"/>
              <a:t>Regardless of your current role, look for opportunities that exist because of gaps in your organization. These can be both technical or organizational or a mix. Try to solve for those gaps. Prioritize skills and learning over a particular technology.</a:t>
            </a:r>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Do not constrain yourself to the narrow definition of your current role</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Look for opportunities to build the skills “you” need</a:t>
            </a:r>
            <a:endParaRPr>
              <a:solidFill>
                <a:schemeClr val="dk1"/>
              </a:solidFill>
            </a:endParaRPr>
          </a:p>
          <a:p>
            <a:pPr indent="0" lvl="0" marL="0" rtl="0" algn="l">
              <a:lnSpc>
                <a:spcPct val="115000"/>
              </a:lnSpc>
              <a:spcBef>
                <a:spcPts val="1600"/>
              </a:spcBef>
              <a:spcAft>
                <a:spcPts val="16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b3895b7a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b3895b7a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bdf917a2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bdf917a2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bdf917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bdf917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b3895b7a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b3895b7a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was a recent twitter thread by Matt Klein of Lyft on this and I’ve linked to it in the slides. But 2 potential ways to think of technical skills is focusing on depth vs breadth and deciding for yourself which kind of path you want to carve out for yourself.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b3895b7a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b3895b7a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do not have to even stick to a particular ladder. </a:t>
            </a:r>
            <a:endParaRPr/>
          </a:p>
          <a:p>
            <a:pPr indent="0" lvl="0" marL="0" rtl="0" algn="l">
              <a:lnSpc>
                <a:spcPct val="115000"/>
              </a:lnSpc>
              <a:spcBef>
                <a:spcPts val="0"/>
              </a:spcBef>
              <a:spcAft>
                <a:spcPts val="0"/>
              </a:spcAft>
              <a:buNone/>
            </a:pPr>
            <a:r>
              <a:rPr lang="en"/>
              <a:t>I have personally supported people that have gone back and forth in these roles.</a:t>
            </a:r>
            <a:endParaRPr/>
          </a:p>
          <a:p>
            <a:pPr indent="0" lvl="0" marL="0" rtl="0" algn="l">
              <a:lnSpc>
                <a:spcPct val="115000"/>
              </a:lnSpc>
              <a:spcBef>
                <a:spcPts val="0"/>
              </a:spcBef>
              <a:spcAft>
                <a:spcPts val="0"/>
              </a:spcAft>
              <a:buNone/>
            </a:pPr>
            <a:r>
              <a:rPr lang="en"/>
              <a:t>In your increasingly longer career this will become even more common</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af65930d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af65930d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These are not the technologies you are working on today</a:t>
            </a:r>
            <a:endParaRPr>
              <a:solidFill>
                <a:schemeClr val="dk1"/>
              </a:solidFill>
            </a:endParaRPr>
          </a:p>
          <a:p>
            <a:pPr indent="0" lvl="0" marL="0" rtl="0" algn="l">
              <a:lnSpc>
                <a:spcPct val="115000"/>
              </a:lnSpc>
              <a:spcBef>
                <a:spcPts val="1600"/>
              </a:spcBef>
              <a:spcAft>
                <a:spcPts val="0"/>
              </a:spcAft>
              <a:buNone/>
            </a:pPr>
            <a:r>
              <a:rPr lang="en">
                <a:solidFill>
                  <a:schemeClr val="dk1"/>
                </a:solidFill>
              </a:rPr>
              <a:t>They will most likely not be what you are working on forever</a:t>
            </a:r>
            <a:endParaRPr>
              <a:solidFill>
                <a:schemeClr val="dk1"/>
              </a:solidFill>
            </a:endParaRPr>
          </a:p>
          <a:p>
            <a:pPr indent="0" lvl="0" marL="0" rtl="0" algn="l">
              <a:lnSpc>
                <a:spcPct val="115000"/>
              </a:lnSpc>
              <a:spcBef>
                <a:spcPts val="1600"/>
              </a:spcBef>
              <a:spcAft>
                <a:spcPts val="0"/>
              </a:spcAft>
              <a:buNone/>
            </a:pPr>
            <a:r>
              <a:rPr lang="en">
                <a:solidFill>
                  <a:schemeClr val="dk1"/>
                </a:solidFill>
              </a:rPr>
              <a:t>Find out what you are good at and build those out</a:t>
            </a:r>
            <a:endParaRPr>
              <a:solidFill>
                <a:schemeClr val="dk1"/>
              </a:solidFill>
            </a:endParaRPr>
          </a:p>
          <a:p>
            <a:pPr indent="0" lvl="0" marL="0" rtl="0" algn="l">
              <a:lnSpc>
                <a:spcPct val="115000"/>
              </a:lnSpc>
              <a:spcBef>
                <a:spcPts val="1600"/>
              </a:spcBef>
              <a:spcAft>
                <a:spcPts val="0"/>
              </a:spcAft>
              <a:buNone/>
            </a:pPr>
            <a:r>
              <a:rPr lang="en">
                <a:solidFill>
                  <a:schemeClr val="dk1"/>
                </a:solidFill>
              </a:rPr>
              <a:t>Distributed systems skills over a programming language</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bdf917a2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bdf917a2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bdf917a2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bdf917a2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74782427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74782427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from my own experience</a:t>
            </a:r>
            <a:endParaRPr/>
          </a:p>
          <a:p>
            <a:pPr indent="0" lvl="0" marL="0" rtl="0" algn="l">
              <a:spcBef>
                <a:spcPts val="0"/>
              </a:spcBef>
              <a:spcAft>
                <a:spcPts val="0"/>
              </a:spcAft>
              <a:buNone/>
            </a:pPr>
            <a:r>
              <a:rPr lang="en"/>
              <a:t>Two body problem - from academia but also seen in tech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a manager supporting URMs at this stage you can help!</a:t>
            </a:r>
            <a:endParaRPr/>
          </a:p>
          <a:p>
            <a:pPr indent="0" lvl="0" marL="0" rtl="0" algn="l">
              <a:spcBef>
                <a:spcPts val="0"/>
              </a:spcBef>
              <a:spcAft>
                <a:spcPts val="0"/>
              </a:spcAft>
              <a:buNone/>
            </a:pPr>
            <a:r>
              <a:rPr lang="en"/>
              <a:t>If you are not an URM and not a manager you can still help.</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bdf917a2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bdf917a2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Many career </a:t>
            </a:r>
            <a:r>
              <a:rPr lang="en"/>
              <a:t> ladders have career levels where future levels are optional. Essentially people can stay on that level forever if they choose.</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aa6028db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aa6028db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Seek sponsors and allies.</a:t>
            </a:r>
            <a:endParaRPr/>
          </a:p>
          <a:p>
            <a:pPr indent="0" lvl="0" marL="0" rtl="0" algn="l">
              <a:spcBef>
                <a:spcPts val="0"/>
              </a:spcBef>
              <a:spcAft>
                <a:spcPts val="0"/>
              </a:spcAft>
              <a:buNone/>
            </a:pPr>
            <a:r>
              <a:rPr lang="en"/>
              <a:t>Different from mentors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bdf917a2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bdf917a2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also where you as a mid to senior person or someone supporting them can be the most effective ally and sponsor. Use your social capital!</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b3baedd1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b3baedd1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bdf917a2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bdf917a2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are supporting people at this stage</a:t>
            </a:r>
            <a:endParaRPr/>
          </a:p>
          <a:p>
            <a:pPr indent="0" lvl="0" marL="0" rtl="0" algn="l">
              <a:spcBef>
                <a:spcPts val="0"/>
              </a:spcBef>
              <a:spcAft>
                <a:spcPts val="0"/>
              </a:spcAft>
              <a:buNone/>
            </a:pPr>
            <a:r>
              <a:rPr lang="en"/>
              <a:t>Ask for things on behalf of</a:t>
            </a:r>
            <a:endParaRPr/>
          </a:p>
          <a:p>
            <a:pPr indent="0" lvl="0" marL="0" rtl="0" algn="l">
              <a:spcBef>
                <a:spcPts val="0"/>
              </a:spcBef>
              <a:spcAft>
                <a:spcPts val="0"/>
              </a:spcAft>
              <a:buNone/>
            </a:pPr>
            <a:r>
              <a:rPr lang="en"/>
              <a:t>Ask for what you can do differently</a:t>
            </a:r>
            <a:endParaRPr/>
          </a:p>
          <a:p>
            <a:pPr indent="0" lvl="0" marL="0" rtl="0" algn="l">
              <a:spcBef>
                <a:spcPts val="0"/>
              </a:spcBef>
              <a:spcAft>
                <a:spcPts val="0"/>
              </a:spcAft>
              <a:buNone/>
            </a:pPr>
            <a:r>
              <a:rPr lang="en"/>
              <a:t>Show up for the URMs in your organization: physical presence and also sponsorship for ERGs and similar communities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bdf917a2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bdf917a2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aa13cd3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aa13cd3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requirement and a lot of the rest of the talk is built on this. If you work in an organization that does not have this really question why and try to change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Rubrics for the levels within the ladders. A good rubric will capture the expectations of a role for the individuals performing it. They should be detailed enough to capture requirements to progress between levels but should refrain from being a prescriptive checklist.</a:t>
            </a:r>
            <a:endParaRPr/>
          </a:p>
          <a:p>
            <a:pPr indent="0" lvl="0" marL="0" rtl="0" algn="l">
              <a:lnSpc>
                <a:spcPct val="115000"/>
              </a:lnSpc>
              <a:spcBef>
                <a:spcPts val="0"/>
              </a:spcBef>
              <a:spcAft>
                <a:spcPts val="0"/>
              </a:spcAft>
              <a:buNone/>
            </a:pPr>
            <a:r>
              <a:t/>
            </a:r>
            <a:endParaRPr strike="sngStrike"/>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af65930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af65930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Ladders separated by function i.e. at a minimum separate ladders for individual contributors and managers.</a:t>
            </a:r>
            <a:endParaRPr/>
          </a:p>
          <a:p>
            <a:pPr indent="0" lvl="0" marL="0" rtl="0" algn="l">
              <a:spcBef>
                <a:spcPts val="0"/>
              </a:spcBef>
              <a:spcAft>
                <a:spcPts val="0"/>
              </a:spcAft>
              <a:buNone/>
            </a:pPr>
            <a:r>
              <a:rPr lang="en"/>
              <a:t>As organizations mature you typically start seeing more parallel ladders being added into the mix e.g. Product Management, Program Management etc. but you need to start with at least a clear separation between those 2 roles.</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af65930d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af65930d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highlight>
                  <a:srgbClr val="FFFFFF"/>
                </a:highlight>
              </a:rPr>
              <a:t>A good rubric will capture the expectations of a role for the individuals performing it. They should be detailed enough to capture requirements to progress between levels but should refrain from being a prescriptive checklist.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b3baedd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b3baedd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Does your organization’s ladder reflect its values?</a:t>
            </a:r>
            <a:endParaRPr>
              <a:solidFill>
                <a:schemeClr val="dk1"/>
              </a:solidFill>
            </a:endParaRPr>
          </a:p>
          <a:p>
            <a:pPr indent="0" lvl="0" marL="0" rtl="0" algn="l">
              <a:lnSpc>
                <a:spcPct val="115000"/>
              </a:lnSpc>
              <a:spcBef>
                <a:spcPts val="1600"/>
              </a:spcBef>
              <a:spcAft>
                <a:spcPts val="0"/>
              </a:spcAft>
              <a:buNone/>
            </a:pPr>
            <a:r>
              <a:rPr lang="en">
                <a:solidFill>
                  <a:schemeClr val="dk1"/>
                </a:solidFill>
              </a:rPr>
              <a:t>Is the right work recognized and reflected in progression</a:t>
            </a:r>
            <a:endParaRPr>
              <a:solidFill>
                <a:schemeClr val="dk1"/>
              </a:solidFill>
            </a:endParaRPr>
          </a:p>
          <a:p>
            <a:pPr indent="0" lvl="0" marL="0" rtl="0" algn="l">
              <a:lnSpc>
                <a:spcPct val="115000"/>
              </a:lnSpc>
              <a:spcBef>
                <a:spcPts val="1600"/>
              </a:spcBef>
              <a:spcAft>
                <a:spcPts val="0"/>
              </a:spcAft>
              <a:buNone/>
            </a:pPr>
            <a:r>
              <a:rPr lang="en">
                <a:solidFill>
                  <a:schemeClr val="dk1"/>
                </a:solidFill>
              </a:rPr>
              <a:t>Is *all* work recognized? Is glue work recognized? Community building? Interviewing?</a:t>
            </a:r>
            <a:endParaRPr>
              <a:solidFill>
                <a:schemeClr val="dk1"/>
              </a:solidFill>
            </a:endParaRPr>
          </a:p>
          <a:p>
            <a:pPr indent="0" lvl="0" marL="0" rtl="0" algn="l">
              <a:lnSpc>
                <a:spcPct val="115000"/>
              </a:lnSpc>
              <a:spcBef>
                <a:spcPts val="1600"/>
              </a:spcBef>
              <a:spcAft>
                <a:spcPts val="0"/>
              </a:spcAft>
              <a:buNone/>
            </a:pPr>
            <a:r>
              <a:rPr lang="en">
                <a:solidFill>
                  <a:schemeClr val="dk1"/>
                </a:solidFill>
              </a:rPr>
              <a:t>Example? Something I value very much about my current role is that my manager is very explicit about recognizing and rewarding community building and in particular inclusion work. This is something that actually gets cited in my performance review. It is also an explicit part of the career ladder.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bdf917a2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bdf917a2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aa6028d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aa6028d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aa6028d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aa6028d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actually comes from a scenario when I was doing an interview chat with a candidate.</a:t>
            </a:r>
            <a:endParaRPr/>
          </a:p>
          <a:p>
            <a:pPr indent="0" lvl="0" marL="0" rtl="0" algn="l">
              <a:spcBef>
                <a:spcPts val="0"/>
              </a:spcBef>
              <a:spcAft>
                <a:spcPts val="0"/>
              </a:spcAft>
              <a:buNone/>
            </a:pPr>
            <a:r>
              <a:rPr lang="en"/>
              <a:t>We had already made them an offer and were at the “sell” stage. </a:t>
            </a:r>
            <a:endParaRPr/>
          </a:p>
          <a:p>
            <a:pPr indent="0" lvl="0" marL="0" rtl="0" algn="l">
              <a:spcBef>
                <a:spcPts val="0"/>
              </a:spcBef>
              <a:spcAft>
                <a:spcPts val="0"/>
              </a:spcAft>
              <a:buNone/>
            </a:pPr>
            <a:r>
              <a:rPr lang="en"/>
              <a:t>They are senior person and a couple of the questions they asked me were:</a:t>
            </a:r>
            <a:endParaRPr/>
          </a:p>
          <a:p>
            <a:pPr indent="0" lvl="0" marL="0" rtl="0" algn="l">
              <a:spcBef>
                <a:spcPts val="0"/>
              </a:spcBef>
              <a:spcAft>
                <a:spcPts val="0"/>
              </a:spcAft>
              <a:buNone/>
            </a:pPr>
            <a:r>
              <a:rPr lang="en"/>
              <a:t>How does your organization support senior ICs?</a:t>
            </a:r>
            <a:endParaRPr/>
          </a:p>
          <a:p>
            <a:pPr indent="0" lvl="0" marL="0" rtl="0" algn="l">
              <a:spcBef>
                <a:spcPts val="0"/>
              </a:spcBef>
              <a:spcAft>
                <a:spcPts val="0"/>
              </a:spcAft>
              <a:buNone/>
            </a:pPr>
            <a:r>
              <a:rPr lang="en"/>
              <a:t>As I answered this and other questions I came up with this framework to evaluate a “organizational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of each of these as a question to ask yourself  and then to reframe for your broader organization.</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74782427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74782427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talk about everything we discussed so far and come up with some actionable steps to take.</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bdf917a2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bdf917a2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bdf917a2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bdf917a2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
              <a:t>Writing down your accomplishments is awesome and useful because:</a:t>
            </a:r>
            <a:endParaRPr/>
          </a:p>
          <a:p>
            <a:pPr indent="-298450" lvl="0" marL="457200" rtl="0" algn="l">
              <a:lnSpc>
                <a:spcPct val="115000"/>
              </a:lnSpc>
              <a:spcBef>
                <a:spcPts val="0"/>
              </a:spcBef>
              <a:spcAft>
                <a:spcPts val="0"/>
              </a:spcAft>
              <a:buSzPts val="1100"/>
              <a:buChar char="●"/>
            </a:pPr>
            <a:r>
              <a:rPr lang="en"/>
              <a:t>your manager can reference it when they're explaining why you should be promoted / deciding on your performance designation. This is </a:t>
            </a:r>
            <a:r>
              <a:rPr b="1" lang="en"/>
              <a:t>especially</a:t>
            </a:r>
            <a:r>
              <a:rPr lang="en"/>
              <a:t> useful when you have a new manager who isn't familiar with your past work.</a:t>
            </a:r>
            <a:endParaRPr/>
          </a:p>
          <a:p>
            <a:pPr indent="-298450" lvl="0" marL="457200" rtl="0" algn="l">
              <a:lnSpc>
                <a:spcPct val="115000"/>
              </a:lnSpc>
              <a:spcBef>
                <a:spcPts val="0"/>
              </a:spcBef>
              <a:spcAft>
                <a:spcPts val="0"/>
              </a:spcAft>
              <a:buSzPts val="1100"/>
              <a:buChar char="●"/>
            </a:pPr>
            <a:r>
              <a:rPr lang="en"/>
              <a:t>it's a good tool to take charge of your own career &amp; growth</a:t>
            </a:r>
            <a:endParaRPr/>
          </a:p>
          <a:p>
            <a:pPr indent="-298450" lvl="0" marL="457200" rtl="0" algn="l">
              <a:lnSpc>
                <a:spcPct val="115000"/>
              </a:lnSpc>
              <a:spcBef>
                <a:spcPts val="0"/>
              </a:spcBef>
              <a:spcAft>
                <a:spcPts val="0"/>
              </a:spcAft>
              <a:buSzPts val="1100"/>
              <a:buChar char="●"/>
            </a:pPr>
            <a:r>
              <a:rPr lang="en"/>
              <a:t>it helps remind you how far you've come</a:t>
            </a:r>
            <a:endParaRPr/>
          </a:p>
          <a:p>
            <a:pPr indent="-298450" lvl="0" marL="457200" rtl="0" algn="l">
              <a:lnSpc>
                <a:spcPct val="115000"/>
              </a:lnSpc>
              <a:spcBef>
                <a:spcPts val="0"/>
              </a:spcBef>
              <a:spcAft>
                <a:spcPts val="0"/>
              </a:spcAft>
              <a:buSzPts val="1100"/>
              <a:buChar char="●"/>
            </a:pPr>
            <a:r>
              <a:rPr lang="en"/>
              <a:t>knowing what you've done in the past helps you recognize your strengths &amp; figure out where you want to improve in the future. It's easier to see patterns when you write everything down.</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5bdf917a2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bdf917a2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5aa6028db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5aa6028db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my personal goals for 2019</a:t>
            </a:r>
            <a:endParaRPr/>
          </a:p>
          <a:p>
            <a:pPr indent="-317500" lvl="0" marL="457200" rtl="0" algn="l">
              <a:spcBef>
                <a:spcPts val="0"/>
              </a:spcBef>
              <a:spcAft>
                <a:spcPts val="0"/>
              </a:spcAft>
              <a:buSzPts val="1400"/>
              <a:buAutoNum type="arabicPeriod"/>
            </a:pPr>
            <a:r>
              <a:rPr lang="en"/>
              <a:t>Improve my writing</a:t>
            </a:r>
            <a:endParaRPr/>
          </a:p>
          <a:p>
            <a:pPr indent="-317500" lvl="0" marL="457200" rtl="0" algn="l">
              <a:spcBef>
                <a:spcPts val="0"/>
              </a:spcBef>
              <a:spcAft>
                <a:spcPts val="0"/>
              </a:spcAft>
              <a:buSzPts val="1400"/>
              <a:buAutoNum type="arabicPeriod"/>
            </a:pPr>
            <a:r>
              <a:rPr lang="en"/>
              <a:t>Speaking at a conference </a:t>
            </a:r>
            <a:endParaRPr/>
          </a:p>
          <a:p>
            <a:pPr indent="-317500" lvl="0" marL="457200" rtl="0" algn="l">
              <a:spcBef>
                <a:spcPts val="0"/>
              </a:spcBef>
              <a:spcAft>
                <a:spcPts val="0"/>
              </a:spcAft>
              <a:buSzPts val="1400"/>
              <a:buAutoNum type="arabicPeriod"/>
            </a:pPr>
            <a:r>
              <a:rPr lang="en"/>
              <a:t>Get help with these goals</a:t>
            </a:r>
            <a:endParaRPr/>
          </a:p>
          <a:p>
            <a:pPr indent="-317500" lvl="0" marL="457200" marR="0" rtl="0" algn="l">
              <a:lnSpc>
                <a:spcPct val="100000"/>
              </a:lnSpc>
              <a:spcBef>
                <a:spcPts val="0"/>
              </a:spcBef>
              <a:spcAft>
                <a:spcPts val="0"/>
              </a:spcAft>
              <a:buClr>
                <a:srgbClr val="000000"/>
              </a:buClr>
              <a:buSzPts val="1400"/>
              <a:buFont typeface="Arial"/>
              <a:buAutoNum type="arabicPeriod"/>
            </a:pPr>
            <a:r>
              <a:rPr lang="en"/>
              <a:t>Thank you for being my first ever large conf audience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5bdf917a2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5bdf917a2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1648e2e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1648e2e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b3baedd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b3baedd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bdf917a2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bdf917a2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bdf917a2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bdf917a2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74782427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7478242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First this is not a “bad” thing. This recognizes an increase in breadth of responsibilities and options through progression and increased complexity at higher levels. </a:t>
            </a:r>
            <a:endParaRPr/>
          </a:p>
          <a:p>
            <a:pPr indent="0" lvl="0" marL="0" rtl="0" algn="l">
              <a:lnSpc>
                <a:spcPct val="115000"/>
              </a:lnSpc>
              <a:spcBef>
                <a:spcPts val="0"/>
              </a:spcBef>
              <a:spcAft>
                <a:spcPts val="0"/>
              </a:spcAft>
              <a:buNone/>
            </a:pPr>
            <a:r>
              <a:rPr lang="en"/>
              <a:t>However many of us, as well as the people we support as managers can understandably find this stage to be challenging, if not mildly panic inducing to navigate.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As always you are in charge of your career and only you.</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Embrace the opportunity and the challenge</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b3895b7a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b3895b7a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witter.com/umanagine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speakerdeck.com/polotek/creating-a-career-ladder-for-engineers" TargetMode="External"/><Relationship Id="rId4" Type="http://schemas.openxmlformats.org/officeDocument/2006/relationships/hyperlink" Target="https://charity.wtf/2019/01/04/engineering-management-the-pendulum-or-the-ladder/" TargetMode="External"/><Relationship Id="rId10" Type="http://schemas.openxmlformats.org/officeDocument/2006/relationships/hyperlink" Target="https://www.facebook.com/notes/kent-beck/paint-drip-people/1226700000696195/" TargetMode="External"/><Relationship Id="rId9" Type="http://schemas.openxmlformats.org/officeDocument/2006/relationships/hyperlink" Target="https://www.kitchensoap.com/2012/10/25/on-being-a-senior-engineer/" TargetMode="External"/><Relationship Id="rId5" Type="http://schemas.openxmlformats.org/officeDocument/2006/relationships/hyperlink" Target="https://lethain.com/career-narratives/" TargetMode="External"/><Relationship Id="rId6" Type="http://schemas.openxmlformats.org/officeDocument/2006/relationships/hyperlink" Target="https://lethain.com/roles-over-rocket-ships/" TargetMode="External"/><Relationship Id="rId7" Type="http://schemas.openxmlformats.org/officeDocument/2006/relationships/hyperlink" Target="https://threadreaderapp.com/thread/1130206773078421504.html" TargetMode="External"/><Relationship Id="rId8" Type="http://schemas.openxmlformats.org/officeDocument/2006/relationships/hyperlink" Target="https://twitter.com/clare_liguori/status/112699293850274201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Navigating the mid-career plateau</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Uma Chingunde</a:t>
            </a:r>
            <a:endParaRPr/>
          </a:p>
          <a:p>
            <a:pPr indent="0" lvl="0" marL="0" rtl="0" algn="ctr">
              <a:spcBef>
                <a:spcPts val="0"/>
              </a:spcBef>
              <a:spcAft>
                <a:spcPts val="0"/>
              </a:spcAft>
              <a:buNone/>
            </a:pPr>
            <a:r>
              <a:rPr lang="en" sz="1400">
                <a:latin typeface="Arial"/>
                <a:ea typeface="Arial"/>
                <a:cs typeface="Arial"/>
                <a:sym typeface="Arial"/>
              </a:rPr>
              <a:t>@</a:t>
            </a:r>
            <a:r>
              <a:rPr lang="en" sz="1400" u="sng">
                <a:solidFill>
                  <a:schemeClr val="hlink"/>
                </a:solidFill>
                <a:latin typeface="Arial"/>
                <a:ea typeface="Arial"/>
                <a:cs typeface="Arial"/>
                <a:sym typeface="Arial"/>
                <a:hlinkClick r:id="rId3"/>
              </a:rPr>
              <a:t>umanagineer</a:t>
            </a:r>
            <a:r>
              <a:rPr lang="en" sz="1400"/>
              <a:t>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Core skills</a:t>
            </a:r>
            <a:endParaRPr/>
          </a:p>
        </p:txBody>
      </p:sp>
      <p:sp>
        <p:nvSpPr>
          <p:cNvPr id="119" name="Google Shape;119;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Strong overlap in skills for </a:t>
            </a:r>
            <a:r>
              <a:rPr i="1" lang="en"/>
              <a:t>all</a:t>
            </a:r>
            <a:r>
              <a:rPr lang="en"/>
              <a:t> senior roles</a:t>
            </a:r>
            <a:endParaRPr/>
          </a:p>
          <a:p>
            <a:pPr indent="-342900" lvl="0" marL="457200" rtl="0" algn="l">
              <a:spcBef>
                <a:spcPts val="0"/>
              </a:spcBef>
              <a:spcAft>
                <a:spcPts val="0"/>
              </a:spcAft>
              <a:buSzPts val="1800"/>
              <a:buChar char="●"/>
            </a:pPr>
            <a:r>
              <a:rPr lang="en"/>
              <a:t>Ensure you are </a:t>
            </a:r>
            <a:r>
              <a:rPr i="1" lang="en"/>
              <a:t>always</a:t>
            </a:r>
            <a:r>
              <a:rPr lang="en"/>
              <a:t> focusing on learning these</a:t>
            </a:r>
            <a:endParaRPr/>
          </a:p>
          <a:p>
            <a:pPr indent="0" lvl="0" marL="45720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Communication </a:t>
            </a:r>
            <a:endParaRPr/>
          </a:p>
        </p:txBody>
      </p:sp>
      <p:pic>
        <p:nvPicPr>
          <p:cNvPr id="125" name="Google Shape;125;p23"/>
          <p:cNvPicPr preferRelativeResize="0"/>
          <p:nvPr/>
        </p:nvPicPr>
        <p:blipFill>
          <a:blip r:embed="rId3">
            <a:alphaModFix/>
          </a:blip>
          <a:stretch>
            <a:fillRect/>
          </a:stretch>
        </p:blipFill>
        <p:spPr>
          <a:xfrm>
            <a:off x="3581450" y="736325"/>
            <a:ext cx="4838717" cy="4207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Empathy </a:t>
            </a:r>
            <a:endParaRPr/>
          </a:p>
        </p:txBody>
      </p:sp>
      <p:sp>
        <p:nvSpPr>
          <p:cNvPr id="131" name="Google Shape;131;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The corollary to communication</a:t>
            </a:r>
            <a:endParaRPr i="1"/>
          </a:p>
          <a:p>
            <a:pPr indent="0" lvl="0" marL="0" rtl="0" algn="l">
              <a:spcBef>
                <a:spcPts val="1600"/>
              </a:spcBef>
              <a:spcAft>
                <a:spcPts val="0"/>
              </a:spcAft>
              <a:buNone/>
            </a:pPr>
            <a:r>
              <a:rPr lang="en"/>
              <a:t>Empathy</a:t>
            </a:r>
            <a:endParaRPr/>
          </a:p>
          <a:p>
            <a:pPr indent="-342900" lvl="0" marL="457200" rtl="0" algn="l">
              <a:spcBef>
                <a:spcPts val="1600"/>
              </a:spcBef>
              <a:spcAft>
                <a:spcPts val="0"/>
              </a:spcAft>
              <a:buSzPts val="1800"/>
              <a:buChar char="●"/>
            </a:pPr>
            <a:r>
              <a:rPr lang="en"/>
              <a:t>For your teammates </a:t>
            </a:r>
            <a:endParaRPr/>
          </a:p>
          <a:p>
            <a:pPr indent="-342900" lvl="0" marL="457200" rtl="0" algn="l">
              <a:spcBef>
                <a:spcPts val="0"/>
              </a:spcBef>
              <a:spcAft>
                <a:spcPts val="0"/>
              </a:spcAft>
              <a:buSzPts val="1800"/>
              <a:buChar char="●"/>
            </a:pPr>
            <a:r>
              <a:rPr lang="en"/>
              <a:t>Users of your products</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Mentoring and coaching</a:t>
            </a:r>
            <a:endParaRPr/>
          </a:p>
        </p:txBody>
      </p:sp>
      <p:pic>
        <p:nvPicPr>
          <p:cNvPr id="137" name="Google Shape;137;p25"/>
          <p:cNvPicPr preferRelativeResize="0"/>
          <p:nvPr/>
        </p:nvPicPr>
        <p:blipFill>
          <a:blip r:embed="rId3">
            <a:alphaModFix/>
          </a:blip>
          <a:stretch>
            <a:fillRect/>
          </a:stretch>
        </p:blipFill>
        <p:spPr>
          <a:xfrm>
            <a:off x="1434075" y="1144125"/>
            <a:ext cx="5976730" cy="38340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Scale yourself </a:t>
            </a:r>
            <a:r>
              <a:rPr i="1" lang="en"/>
              <a:t>and</a:t>
            </a:r>
            <a:r>
              <a:rPr lang="en"/>
              <a:t> others</a:t>
            </a:r>
            <a:endParaRPr/>
          </a:p>
        </p:txBody>
      </p:sp>
      <p:sp>
        <p:nvSpPr>
          <p:cNvPr id="143" name="Google Shape;143;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a:t>
            </a:r>
            <a:endParaRPr/>
          </a:p>
          <a:p>
            <a:pPr indent="0" lvl="0" marL="0" rtl="0" algn="l">
              <a:spcBef>
                <a:spcPts val="1600"/>
              </a:spcBef>
              <a:spcAft>
                <a:spcPts val="0"/>
              </a:spcAft>
              <a:buNone/>
            </a:pPr>
            <a:r>
              <a:rPr lang="en"/>
              <a:t>Empathy</a:t>
            </a:r>
            <a:endParaRPr/>
          </a:p>
          <a:p>
            <a:pPr indent="0" lvl="0" marL="0" rtl="0" algn="l">
              <a:spcBef>
                <a:spcPts val="1600"/>
              </a:spcBef>
              <a:spcAft>
                <a:spcPts val="1600"/>
              </a:spcAft>
              <a:buNone/>
            </a:pPr>
            <a:r>
              <a:rPr lang="en"/>
              <a:t>Mentoring and coaching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298175" y="1191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Planning and strategy </a:t>
            </a:r>
            <a:endParaRPr/>
          </a:p>
        </p:txBody>
      </p:sp>
      <p:pic>
        <p:nvPicPr>
          <p:cNvPr id="149" name="Google Shape;149;p27"/>
          <p:cNvPicPr preferRelativeResize="0"/>
          <p:nvPr/>
        </p:nvPicPr>
        <p:blipFill>
          <a:blip r:embed="rId3">
            <a:alphaModFix/>
          </a:blip>
          <a:stretch>
            <a:fillRect/>
          </a:stretch>
        </p:blipFill>
        <p:spPr>
          <a:xfrm>
            <a:off x="2313600" y="907100"/>
            <a:ext cx="3153975" cy="4079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Planning and strategy </a:t>
            </a:r>
            <a:endParaRPr/>
          </a:p>
        </p:txBody>
      </p:sp>
      <p:sp>
        <p:nvSpPr>
          <p:cNvPr id="155" name="Google Shape;155;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Think in increasingly larger timelines</a:t>
            </a:r>
            <a:endParaRPr/>
          </a:p>
          <a:p>
            <a:pPr indent="-342900" lvl="0" marL="457200" rtl="0" algn="l">
              <a:spcBef>
                <a:spcPts val="0"/>
              </a:spcBef>
              <a:spcAft>
                <a:spcPts val="0"/>
              </a:spcAft>
              <a:buSzPts val="1800"/>
              <a:buChar char="●"/>
            </a:pPr>
            <a:r>
              <a:rPr lang="en"/>
              <a:t>Broaden impact</a:t>
            </a:r>
            <a:endParaRPr/>
          </a:p>
          <a:p>
            <a:pPr indent="-342900" lvl="0" marL="457200" rtl="0" algn="l">
              <a:spcBef>
                <a:spcPts val="0"/>
              </a:spcBef>
              <a:spcAft>
                <a:spcPts val="0"/>
              </a:spcAft>
              <a:buSzPts val="1800"/>
              <a:buChar char="●"/>
            </a:pPr>
            <a:r>
              <a:rPr lang="en"/>
              <a:t>Stretch the boundaries of your autonomy</a:t>
            </a:r>
            <a:endParaRPr/>
          </a:p>
          <a:p>
            <a:pPr indent="0" lvl="0" marL="45720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Manage yourself</a:t>
            </a:r>
            <a:endParaRPr/>
          </a:p>
        </p:txBody>
      </p:sp>
      <p:pic>
        <p:nvPicPr>
          <p:cNvPr id="161" name="Google Shape;161;p29"/>
          <p:cNvPicPr preferRelativeResize="0"/>
          <p:nvPr/>
        </p:nvPicPr>
        <p:blipFill>
          <a:blip r:embed="rId3">
            <a:alphaModFix/>
          </a:blip>
          <a:stretch>
            <a:fillRect/>
          </a:stretch>
        </p:blipFill>
        <p:spPr>
          <a:xfrm>
            <a:off x="450375" y="1144125"/>
            <a:ext cx="6692153" cy="3694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 make time for learning</a:t>
            </a:r>
            <a:endParaRPr/>
          </a:p>
        </p:txBody>
      </p:sp>
      <p:pic>
        <p:nvPicPr>
          <p:cNvPr id="167" name="Google Shape;167;p30"/>
          <p:cNvPicPr preferRelativeResize="0"/>
          <p:nvPr/>
        </p:nvPicPr>
        <p:blipFill>
          <a:blip r:embed="rId3">
            <a:alphaModFix/>
          </a:blip>
          <a:stretch>
            <a:fillRect/>
          </a:stretch>
        </p:blipFill>
        <p:spPr>
          <a:xfrm>
            <a:off x="485300" y="1229950"/>
            <a:ext cx="7697030" cy="36945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Core skills</a:t>
            </a:r>
            <a:endParaRPr/>
          </a:p>
        </p:txBody>
      </p:sp>
      <p:sp>
        <p:nvSpPr>
          <p:cNvPr id="173" name="Google Shape;173;p3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a:t>
            </a:r>
            <a:endParaRPr/>
          </a:p>
          <a:p>
            <a:pPr indent="0" lvl="0" marL="0" rtl="0" algn="l">
              <a:spcBef>
                <a:spcPts val="1600"/>
              </a:spcBef>
              <a:spcAft>
                <a:spcPts val="0"/>
              </a:spcAft>
              <a:buNone/>
            </a:pPr>
            <a:r>
              <a:rPr lang="en"/>
              <a:t>Empathy</a:t>
            </a:r>
            <a:endParaRPr/>
          </a:p>
          <a:p>
            <a:pPr indent="0" lvl="0" marL="0" rtl="0" algn="l">
              <a:spcBef>
                <a:spcPts val="1600"/>
              </a:spcBef>
              <a:spcAft>
                <a:spcPts val="0"/>
              </a:spcAft>
              <a:buNone/>
            </a:pPr>
            <a:r>
              <a:rPr lang="en"/>
              <a:t>Mentoring and coaching</a:t>
            </a:r>
            <a:endParaRPr/>
          </a:p>
          <a:p>
            <a:pPr indent="0" lvl="0" marL="0" rtl="0" algn="l">
              <a:spcBef>
                <a:spcPts val="1600"/>
              </a:spcBef>
              <a:spcAft>
                <a:spcPts val="0"/>
              </a:spcAft>
              <a:buNone/>
            </a:pPr>
            <a:r>
              <a:rPr lang="en"/>
              <a:t>Planning and strategy</a:t>
            </a:r>
            <a:endParaRPr/>
          </a:p>
          <a:p>
            <a:pPr indent="0" lvl="0" marL="0" rtl="0" algn="l">
              <a:spcBef>
                <a:spcPts val="1600"/>
              </a:spcBef>
              <a:spcAft>
                <a:spcPts val="1600"/>
              </a:spcAft>
              <a:buNone/>
            </a:pPr>
            <a:r>
              <a:rPr lang="en"/>
              <a:t>Manage yourself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idx="2" type="body"/>
          </p:nvPr>
        </p:nvSpPr>
        <p:spPr>
          <a:xfrm>
            <a:off x="4510575" y="131350"/>
            <a:ext cx="42981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None/>
            </a:pPr>
            <a:r>
              <a:t/>
            </a:r>
            <a:endParaRPr/>
          </a:p>
          <a:p>
            <a:pPr indent="-342900" lvl="0" marL="457200" rtl="0" algn="l">
              <a:spcBef>
                <a:spcPts val="1600"/>
              </a:spcBef>
              <a:spcAft>
                <a:spcPts val="0"/>
              </a:spcAft>
              <a:buSzPts val="1800"/>
              <a:buChar char="●"/>
            </a:pPr>
            <a:r>
              <a:rPr lang="en"/>
              <a:t>Stripe, Delphix, VMware</a:t>
            </a:r>
            <a:endParaRPr/>
          </a:p>
          <a:p>
            <a:pPr indent="-342900" lvl="0" marL="457200" rtl="0" algn="l">
              <a:spcBef>
                <a:spcPts val="0"/>
              </a:spcBef>
              <a:spcAft>
                <a:spcPts val="0"/>
              </a:spcAft>
              <a:buSzPts val="1800"/>
              <a:buChar char="●"/>
            </a:pPr>
            <a:r>
              <a:rPr lang="en"/>
              <a:t>Engineering Manager for 5 years</a:t>
            </a:r>
            <a:endParaRPr/>
          </a:p>
          <a:p>
            <a:pPr indent="-342900" lvl="0" marL="457200" rtl="0" algn="l">
              <a:spcBef>
                <a:spcPts val="0"/>
              </a:spcBef>
              <a:spcAft>
                <a:spcPts val="0"/>
              </a:spcAft>
              <a:buSzPts val="1800"/>
              <a:buChar char="●"/>
            </a:pPr>
            <a:r>
              <a:rPr lang="en"/>
              <a:t>Engineer for 10 before</a:t>
            </a:r>
            <a:endParaRPr/>
          </a:p>
          <a:p>
            <a:pPr indent="-342900" lvl="0" marL="457200" rtl="0" algn="l">
              <a:spcBef>
                <a:spcPts val="0"/>
              </a:spcBef>
              <a:spcAft>
                <a:spcPts val="0"/>
              </a:spcAft>
              <a:buSzPts val="1800"/>
              <a:buChar char="●"/>
            </a:pPr>
            <a:r>
              <a:rPr lang="en"/>
              <a:t>Support engineers and managers</a:t>
            </a:r>
            <a:endParaRPr/>
          </a:p>
          <a:p>
            <a:pPr indent="-342900" lvl="0" marL="457200" rtl="0" algn="l">
              <a:spcBef>
                <a:spcPts val="0"/>
              </a:spcBef>
              <a:spcAft>
                <a:spcPts val="0"/>
              </a:spcAft>
              <a:buSzPts val="1800"/>
              <a:buChar char="●"/>
            </a:pPr>
            <a:r>
              <a:rPr lang="en"/>
              <a:t>Very much in this phase of my career :)</a:t>
            </a:r>
            <a:endParaRPr/>
          </a:p>
        </p:txBody>
      </p:sp>
      <p:sp>
        <p:nvSpPr>
          <p:cNvPr id="70" name="Google Shape;70;p14"/>
          <p:cNvSpPr txBox="1"/>
          <p:nvPr>
            <p:ph type="title"/>
          </p:nvPr>
        </p:nvSpPr>
        <p:spPr>
          <a:xfrm>
            <a:off x="-84625" y="1912650"/>
            <a:ext cx="4395300" cy="1318200"/>
          </a:xfrm>
          <a:prstGeom prst="rect">
            <a:avLst/>
          </a:prstGeom>
        </p:spPr>
        <p:txBody>
          <a:bodyPr anchorCtr="0" anchor="ctr" bIns="91425" lIns="91425" spcFirstLastPara="1" rIns="91425" wrap="square" tIns="91425">
            <a:noAutofit/>
          </a:bodyPr>
          <a:lstStyle/>
          <a:p>
            <a:pPr indent="457200" lvl="0" marL="0" rtl="0" algn="l">
              <a:spcBef>
                <a:spcPts val="0"/>
              </a:spcBef>
              <a:spcAft>
                <a:spcPts val="0"/>
              </a:spcAft>
              <a:buNone/>
            </a:pPr>
            <a:r>
              <a:rPr lang="en"/>
              <a:t>Hi! I’m Uma.</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Opportunities and impact over roles</a:t>
            </a:r>
            <a:endParaRPr/>
          </a:p>
        </p:txBody>
      </p:sp>
      <p:pic>
        <p:nvPicPr>
          <p:cNvPr id="179" name="Google Shape;179;p32"/>
          <p:cNvPicPr preferRelativeResize="0"/>
          <p:nvPr/>
        </p:nvPicPr>
        <p:blipFill>
          <a:blip r:embed="rId3">
            <a:alphaModFix/>
          </a:blip>
          <a:stretch>
            <a:fillRect/>
          </a:stretch>
        </p:blipFill>
        <p:spPr>
          <a:xfrm>
            <a:off x="5085250" y="119250"/>
            <a:ext cx="2849048" cy="48931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Examples</a:t>
            </a:r>
            <a:endParaRPr/>
          </a:p>
        </p:txBody>
      </p:sp>
      <p:sp>
        <p:nvSpPr>
          <p:cNvPr id="185" name="Google Shape;185;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 curious about management</a:t>
            </a:r>
            <a:endParaRPr/>
          </a:p>
          <a:p>
            <a:pPr indent="0" lvl="0" marL="0" rtl="0" algn="l">
              <a:spcBef>
                <a:spcPts val="1600"/>
              </a:spcBef>
              <a:spcAft>
                <a:spcPts val="0"/>
              </a:spcAft>
              <a:buNone/>
            </a:pPr>
            <a:r>
              <a:rPr lang="en"/>
              <a:t>New manager wanting to grow in the organization</a:t>
            </a:r>
            <a:endParaRPr/>
          </a:p>
          <a:p>
            <a:pPr indent="0" lvl="0" marL="0" rtl="0" algn="l">
              <a:spcBef>
                <a:spcPts val="1600"/>
              </a:spcBef>
              <a:spcAft>
                <a:spcPts val="1600"/>
              </a:spcAft>
              <a:buNone/>
            </a:pPr>
            <a:r>
              <a:rPr lang="en"/>
              <a:t>Engineer that wants to remain on the technical track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Career design patterns</a:t>
            </a:r>
            <a:endParaRPr/>
          </a:p>
        </p:txBody>
      </p:sp>
      <p:sp>
        <p:nvSpPr>
          <p:cNvPr id="191" name="Google Shape;191;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Some common career patterns</a:t>
            </a:r>
            <a:endParaRPr/>
          </a:p>
        </p:txBody>
      </p:sp>
      <p:sp>
        <p:nvSpPr>
          <p:cNvPr id="192" name="Google Shape;192;p34"/>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 shaped vs Drip Paint</a:t>
            </a:r>
            <a:endParaRPr/>
          </a:p>
        </p:txBody>
      </p:sp>
      <p:pic>
        <p:nvPicPr>
          <p:cNvPr id="198" name="Google Shape;198;p35"/>
          <p:cNvPicPr preferRelativeResize="0"/>
          <p:nvPr/>
        </p:nvPicPr>
        <p:blipFill>
          <a:blip r:embed="rId3">
            <a:alphaModFix/>
          </a:blip>
          <a:stretch>
            <a:fillRect/>
          </a:stretch>
        </p:blipFill>
        <p:spPr>
          <a:xfrm>
            <a:off x="4155325" y="1489825"/>
            <a:ext cx="4257451" cy="3078901"/>
          </a:xfrm>
          <a:prstGeom prst="rect">
            <a:avLst/>
          </a:prstGeom>
          <a:noFill/>
          <a:ln>
            <a:noFill/>
          </a:ln>
        </p:spPr>
      </p:pic>
      <p:pic>
        <p:nvPicPr>
          <p:cNvPr id="199" name="Google Shape;199;p35"/>
          <p:cNvPicPr preferRelativeResize="0"/>
          <p:nvPr/>
        </p:nvPicPr>
        <p:blipFill>
          <a:blip r:embed="rId4">
            <a:alphaModFix/>
          </a:blip>
          <a:stretch>
            <a:fillRect/>
          </a:stretch>
        </p:blipFill>
        <p:spPr>
          <a:xfrm>
            <a:off x="828549" y="1489825"/>
            <a:ext cx="2784726" cy="3132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Depth vs Breadth</a:t>
            </a:r>
            <a:endParaRPr/>
          </a:p>
        </p:txBody>
      </p:sp>
      <p:sp>
        <p:nvSpPr>
          <p:cNvPr id="205" name="Google Shape;205;p36"/>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6"/>
          <p:cNvPicPr preferRelativeResize="0"/>
          <p:nvPr/>
        </p:nvPicPr>
        <p:blipFill>
          <a:blip r:embed="rId3">
            <a:alphaModFix/>
          </a:blip>
          <a:stretch>
            <a:fillRect/>
          </a:stretch>
        </p:blipFill>
        <p:spPr>
          <a:xfrm>
            <a:off x="387900" y="1489825"/>
            <a:ext cx="3999899" cy="3078899"/>
          </a:xfrm>
          <a:prstGeom prst="rect">
            <a:avLst/>
          </a:prstGeom>
          <a:noFill/>
          <a:ln>
            <a:noFill/>
          </a:ln>
        </p:spPr>
      </p:pic>
      <p:pic>
        <p:nvPicPr>
          <p:cNvPr id="207" name="Google Shape;207;p36"/>
          <p:cNvPicPr preferRelativeResize="0"/>
          <p:nvPr/>
        </p:nvPicPr>
        <p:blipFill>
          <a:blip r:embed="rId4">
            <a:alphaModFix/>
          </a:blip>
          <a:stretch>
            <a:fillRect/>
          </a:stretch>
        </p:blipFill>
        <p:spPr>
          <a:xfrm>
            <a:off x="4694075" y="1196650"/>
            <a:ext cx="3673675" cy="3484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Pendulums</a:t>
            </a:r>
            <a:endParaRPr/>
          </a:p>
        </p:txBody>
      </p:sp>
      <p:pic>
        <p:nvPicPr>
          <p:cNvPr id="213" name="Google Shape;213;p37"/>
          <p:cNvPicPr preferRelativeResize="0"/>
          <p:nvPr/>
        </p:nvPicPr>
        <p:blipFill>
          <a:blip r:embed="rId3">
            <a:alphaModFix/>
          </a:blip>
          <a:stretch>
            <a:fillRect/>
          </a:stretch>
        </p:blipFill>
        <p:spPr>
          <a:xfrm>
            <a:off x="460350" y="1144125"/>
            <a:ext cx="6568134" cy="36945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8"/>
          <p:cNvSpPr txBox="1"/>
          <p:nvPr>
            <p:ph idx="4294967295" type="title"/>
          </p:nvPr>
        </p:nvSpPr>
        <p:spPr>
          <a:xfrm>
            <a:off x="259175" y="179400"/>
            <a:ext cx="8571900" cy="93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Most importantly always improve </a:t>
            </a:r>
            <a:r>
              <a:rPr lang="en"/>
              <a:t>your technical tool kit </a:t>
            </a:r>
            <a:endParaRPr/>
          </a:p>
        </p:txBody>
      </p:sp>
      <p:pic>
        <p:nvPicPr>
          <p:cNvPr id="219" name="Google Shape;219;p38"/>
          <p:cNvPicPr preferRelativeResize="0"/>
          <p:nvPr/>
        </p:nvPicPr>
        <p:blipFill>
          <a:blip r:embed="rId3">
            <a:alphaModFix/>
          </a:blip>
          <a:stretch>
            <a:fillRect/>
          </a:stretch>
        </p:blipFill>
        <p:spPr>
          <a:xfrm>
            <a:off x="2027475" y="1202800"/>
            <a:ext cx="5035300" cy="381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268300" y="22287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career design pattern will you invent?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Underrepresented in tech?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Career levels often </a:t>
            </a:r>
            <a:r>
              <a:rPr lang="en"/>
              <a:t>coincide</a:t>
            </a:r>
            <a:r>
              <a:rPr lang="en"/>
              <a:t> with life milestones</a:t>
            </a:r>
            <a:endParaRPr/>
          </a:p>
          <a:p>
            <a:pPr indent="-317500" lvl="1" marL="914400" rtl="0" algn="l">
              <a:spcBef>
                <a:spcPts val="0"/>
              </a:spcBef>
              <a:spcAft>
                <a:spcPts val="0"/>
              </a:spcAft>
              <a:buSzPts val="1400"/>
              <a:buChar char="○"/>
            </a:pPr>
            <a:r>
              <a:rPr lang="en"/>
              <a:t>Caregiving of many kinds </a:t>
            </a:r>
            <a:endParaRPr/>
          </a:p>
          <a:p>
            <a:pPr indent="-317500" lvl="1" marL="914400" rtl="0" algn="l">
              <a:spcBef>
                <a:spcPts val="0"/>
              </a:spcBef>
              <a:spcAft>
                <a:spcPts val="0"/>
              </a:spcAft>
              <a:buSzPts val="1400"/>
              <a:buChar char="○"/>
            </a:pPr>
            <a:r>
              <a:rPr lang="en"/>
              <a:t>Two body problem - from academia but also seen in tech</a:t>
            </a:r>
            <a:endParaRPr/>
          </a:p>
          <a:p>
            <a:pPr indent="-342900" lvl="0" marL="457200" rtl="0" algn="l">
              <a:spcBef>
                <a:spcPts val="0"/>
              </a:spcBef>
              <a:spcAft>
                <a:spcPts val="0"/>
              </a:spcAft>
              <a:buSzPts val="1800"/>
              <a:buChar char="●"/>
            </a:pPr>
            <a:r>
              <a:rPr lang="en"/>
              <a:t>These disproportionately impact under </a:t>
            </a:r>
            <a:r>
              <a:rPr lang="en"/>
              <a:t>represented</a:t>
            </a:r>
            <a:r>
              <a:rPr lang="en"/>
              <a:t> groups</a:t>
            </a:r>
            <a:endParaRPr/>
          </a:p>
          <a:p>
            <a:pPr indent="-317500" lvl="1" marL="914400" rtl="0" algn="l">
              <a:spcBef>
                <a:spcPts val="0"/>
              </a:spcBef>
              <a:spcAft>
                <a:spcPts val="0"/>
              </a:spcAft>
              <a:buSzPts val="1400"/>
              <a:buChar char="○"/>
            </a:pPr>
            <a:r>
              <a:rPr lang="en"/>
              <a:t>Women, first generation college graduates, non traditional paths</a:t>
            </a:r>
            <a:endParaRPr/>
          </a:p>
          <a:p>
            <a:pPr indent="-342900" lvl="0" marL="457200" rtl="0" algn="l">
              <a:spcBef>
                <a:spcPts val="0"/>
              </a:spcBef>
              <a:spcAft>
                <a:spcPts val="0"/>
              </a:spcAft>
              <a:buSzPts val="1800"/>
              <a:buChar char="●"/>
            </a:pPr>
            <a:r>
              <a:rPr lang="en"/>
              <a:t>Increasing lack of representation </a:t>
            </a:r>
            <a:endParaRPr/>
          </a:p>
          <a:p>
            <a:pPr indent="-342900" lvl="0" marL="457200" rtl="0" algn="l">
              <a:spcBef>
                <a:spcPts val="0"/>
              </a:spcBef>
              <a:spcAft>
                <a:spcPts val="0"/>
              </a:spcAft>
              <a:buSzPts val="1800"/>
              <a:buChar char="●"/>
            </a:pPr>
            <a:r>
              <a:rPr lang="en"/>
              <a:t>Potential increase in impostor syndrome</a:t>
            </a:r>
            <a:endParaRPr/>
          </a:p>
        </p:txBody>
      </p:sp>
      <p:sp>
        <p:nvSpPr>
          <p:cNvPr id="235" name="Google Shape;235;p4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Variations in </a:t>
            </a:r>
            <a:r>
              <a:rPr lang="en"/>
              <a:t>experiences at</a:t>
            </a:r>
            <a:r>
              <a:rPr lang="en"/>
              <a:t> this stage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391650" y="735450"/>
            <a:ext cx="7708801" cy="3928925"/>
          </a:xfrm>
          <a:prstGeom prst="rect">
            <a:avLst/>
          </a:prstGeom>
          <a:noFill/>
          <a:ln>
            <a:noFill/>
          </a:ln>
        </p:spPr>
      </p:pic>
      <p:sp>
        <p:nvSpPr>
          <p:cNvPr id="76" name="Google Shape;76;p15"/>
          <p:cNvSpPr txBox="1"/>
          <p:nvPr>
            <p:ph idx="4294967295" type="title"/>
          </p:nvPr>
        </p:nvSpPr>
        <p:spPr>
          <a:xfrm>
            <a:off x="278250" y="1689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Career ladders and levels?</a:t>
            </a:r>
            <a:endParaRPr/>
          </a:p>
        </p:txBody>
      </p:sp>
      <p:sp>
        <p:nvSpPr>
          <p:cNvPr id="77" name="Google Shape;77;p15"/>
          <p:cNvSpPr txBox="1"/>
          <p:nvPr>
            <p:ph idx="1" type="body"/>
          </p:nvPr>
        </p:nvSpPr>
        <p:spPr>
          <a:xfrm>
            <a:off x="7167000" y="4724175"/>
            <a:ext cx="5998800" cy="35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*From levels.fyi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Seek sponsors and allies</a:t>
            </a:r>
            <a:endParaRPr/>
          </a:p>
        </p:txBody>
      </p:sp>
      <p:sp>
        <p:nvSpPr>
          <p:cNvPr id="241" name="Google Shape;241;p4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rtl="0" algn="l">
              <a:spcBef>
                <a:spcPts val="1600"/>
              </a:spcBef>
              <a:spcAft>
                <a:spcPts val="1600"/>
              </a:spcAft>
              <a:buNone/>
            </a:pPr>
            <a:r>
              <a:t/>
            </a:r>
            <a:endParaRPr/>
          </a:p>
        </p:txBody>
      </p:sp>
      <p:pic>
        <p:nvPicPr>
          <p:cNvPr id="242" name="Google Shape;242;p42"/>
          <p:cNvPicPr preferRelativeResize="0"/>
          <p:nvPr/>
        </p:nvPicPr>
        <p:blipFill>
          <a:blip r:embed="rId3">
            <a:alphaModFix/>
          </a:blip>
          <a:stretch>
            <a:fillRect/>
          </a:stretch>
        </p:blipFill>
        <p:spPr>
          <a:xfrm>
            <a:off x="1473150" y="1338575"/>
            <a:ext cx="5715000" cy="3381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 a</a:t>
            </a:r>
            <a:r>
              <a:rPr lang="en"/>
              <a:t> sponsor and ally!</a:t>
            </a:r>
            <a:endParaRPr/>
          </a:p>
        </p:txBody>
      </p:sp>
      <p:sp>
        <p:nvSpPr>
          <p:cNvPr id="248" name="Google Shape;248;p4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rtl="0" algn="l">
              <a:spcBef>
                <a:spcPts val="1600"/>
              </a:spcBef>
              <a:spcAft>
                <a:spcPts val="1600"/>
              </a:spcAft>
              <a:buNone/>
            </a:pPr>
            <a:r>
              <a:t/>
            </a:r>
            <a:endParaRPr/>
          </a:p>
        </p:txBody>
      </p:sp>
      <p:pic>
        <p:nvPicPr>
          <p:cNvPr id="249" name="Google Shape;249;p43"/>
          <p:cNvPicPr preferRelativeResize="0"/>
          <p:nvPr/>
        </p:nvPicPr>
        <p:blipFill>
          <a:blip r:embed="rId3">
            <a:alphaModFix/>
          </a:blip>
          <a:stretch>
            <a:fillRect/>
          </a:stretch>
        </p:blipFill>
        <p:spPr>
          <a:xfrm>
            <a:off x="1473150" y="1338575"/>
            <a:ext cx="5715000" cy="3381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Ask for organizational support</a:t>
            </a:r>
            <a:endParaRPr/>
          </a:p>
        </p:txBody>
      </p:sp>
      <p:sp>
        <p:nvSpPr>
          <p:cNvPr id="255" name="Google Shape;255;p44"/>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rtl="0" algn="l">
              <a:spcBef>
                <a:spcPts val="1600"/>
              </a:spcBef>
              <a:spcAft>
                <a:spcPts val="1600"/>
              </a:spcAft>
              <a:buNone/>
            </a:pPr>
            <a:r>
              <a:t/>
            </a:r>
            <a:endParaRPr/>
          </a:p>
        </p:txBody>
      </p:sp>
      <p:pic>
        <p:nvPicPr>
          <p:cNvPr id="256" name="Google Shape;256;p44"/>
          <p:cNvPicPr preferRelativeResize="0"/>
          <p:nvPr/>
        </p:nvPicPr>
        <p:blipFill>
          <a:blip r:embed="rId3">
            <a:alphaModFix/>
          </a:blip>
          <a:stretch>
            <a:fillRect/>
          </a:stretch>
        </p:blipFill>
        <p:spPr>
          <a:xfrm>
            <a:off x="946950" y="1543625"/>
            <a:ext cx="2430975" cy="2430975"/>
          </a:xfrm>
          <a:prstGeom prst="rect">
            <a:avLst/>
          </a:prstGeom>
          <a:noFill/>
          <a:ln>
            <a:noFill/>
          </a:ln>
        </p:spPr>
      </p:pic>
      <p:sp>
        <p:nvSpPr>
          <p:cNvPr id="257" name="Google Shape;257;p44"/>
          <p:cNvSpPr txBox="1"/>
          <p:nvPr>
            <p:ph idx="2" type="body"/>
          </p:nvPr>
        </p:nvSpPr>
        <p:spPr>
          <a:xfrm>
            <a:off x="4290125" y="13816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Ask for things!</a:t>
            </a:r>
            <a:endParaRPr sz="1800"/>
          </a:p>
          <a:p>
            <a:pPr indent="0" lvl="0" marL="0" rtl="0" algn="l">
              <a:spcBef>
                <a:spcPts val="1600"/>
              </a:spcBef>
              <a:spcAft>
                <a:spcPts val="0"/>
              </a:spcAft>
              <a:buNone/>
            </a:pPr>
            <a:r>
              <a:rPr lang="en" sz="1800"/>
              <a:t>Build your network</a:t>
            </a:r>
            <a:endParaRPr sz="1800"/>
          </a:p>
          <a:p>
            <a:pPr indent="0" lvl="0" marL="0" rtl="0" algn="l">
              <a:spcBef>
                <a:spcPts val="1600"/>
              </a:spcBef>
              <a:spcAft>
                <a:spcPts val="0"/>
              </a:spcAft>
              <a:buNone/>
            </a:pPr>
            <a:r>
              <a:rPr lang="en" sz="1800"/>
              <a:t>Employee Resource Group as advocates</a:t>
            </a:r>
            <a:endParaRPr sz="1800"/>
          </a:p>
          <a:p>
            <a:pPr indent="0" lvl="0" marL="0" rtl="0" algn="l">
              <a:spcBef>
                <a:spcPts val="1600"/>
              </a:spcBef>
              <a:spcAft>
                <a:spcPts val="1600"/>
              </a:spcAft>
              <a:buNone/>
            </a:pPr>
            <a:r>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Provide</a:t>
            </a:r>
            <a:r>
              <a:rPr lang="en"/>
              <a:t> organizational support</a:t>
            </a:r>
            <a:endParaRPr/>
          </a:p>
        </p:txBody>
      </p:sp>
      <p:sp>
        <p:nvSpPr>
          <p:cNvPr id="263" name="Google Shape;263;p4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rtl="0" algn="l">
              <a:spcBef>
                <a:spcPts val="1600"/>
              </a:spcBef>
              <a:spcAft>
                <a:spcPts val="1600"/>
              </a:spcAft>
              <a:buNone/>
            </a:pPr>
            <a:r>
              <a:t/>
            </a:r>
            <a:endParaRPr/>
          </a:p>
        </p:txBody>
      </p:sp>
      <p:sp>
        <p:nvSpPr>
          <p:cNvPr id="264" name="Google Shape;264;p45"/>
          <p:cNvSpPr txBox="1"/>
          <p:nvPr>
            <p:ph idx="2" type="body"/>
          </p:nvPr>
        </p:nvSpPr>
        <p:spPr>
          <a:xfrm>
            <a:off x="452450" y="1421500"/>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Ask for things on behalf of!</a:t>
            </a:r>
            <a:endParaRPr sz="1800"/>
          </a:p>
          <a:p>
            <a:pPr indent="0" lvl="0" marL="0" rtl="0" algn="l">
              <a:spcBef>
                <a:spcPts val="1600"/>
              </a:spcBef>
              <a:spcAft>
                <a:spcPts val="0"/>
              </a:spcAft>
              <a:buNone/>
            </a:pPr>
            <a:r>
              <a:rPr lang="en" sz="1800"/>
              <a:t>Ask for what you can do differently</a:t>
            </a:r>
            <a:endParaRPr sz="1800"/>
          </a:p>
          <a:p>
            <a:pPr indent="0" lvl="0" marL="0" rtl="0" algn="l">
              <a:spcBef>
                <a:spcPts val="1600"/>
              </a:spcBef>
              <a:spcAft>
                <a:spcPts val="0"/>
              </a:spcAft>
              <a:buNone/>
            </a:pPr>
            <a:r>
              <a:rPr lang="en" sz="1800"/>
              <a:t>Make your organization more inclusive</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Back to ladders &amp; levels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Career ladders &amp; levels</a:t>
            </a:r>
            <a:endParaRPr/>
          </a:p>
        </p:txBody>
      </p:sp>
      <p:sp>
        <p:nvSpPr>
          <p:cNvPr id="275" name="Google Shape;275;p4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engineering organizations </a:t>
            </a:r>
            <a:r>
              <a:rPr i="1" lang="en"/>
              <a:t>need</a:t>
            </a:r>
            <a:r>
              <a:rPr lang="en"/>
              <a:t> career ladders</a:t>
            </a:r>
            <a:endParaRPr/>
          </a:p>
          <a:p>
            <a:pPr indent="0" lvl="0" marL="0" rtl="0" algn="l">
              <a:spcBef>
                <a:spcPts val="1600"/>
              </a:spcBef>
              <a:spcAft>
                <a:spcPts val="0"/>
              </a:spcAft>
              <a:buNone/>
            </a:pPr>
            <a:r>
              <a:rPr lang="en"/>
              <a:t>Good ones follow these key principles</a:t>
            </a:r>
            <a:endParaRPr/>
          </a:p>
          <a:p>
            <a:pPr indent="0" lvl="0" marL="0" rtl="0" algn="l">
              <a:spcBef>
                <a:spcPts val="16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Differentiated by function</a:t>
            </a:r>
            <a:endParaRPr/>
          </a:p>
        </p:txBody>
      </p:sp>
      <p:sp>
        <p:nvSpPr>
          <p:cNvPr id="281" name="Google Shape;281;p4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Engineering ICs, Engineering Managers, Product Managers etc</a:t>
            </a:r>
            <a:endParaRPr/>
          </a:p>
          <a:p>
            <a:pPr indent="0" lvl="0" marL="0" rtl="0" algn="l">
              <a:spcBef>
                <a:spcPts val="1600"/>
              </a:spcBef>
              <a:spcAft>
                <a:spcPts val="0"/>
              </a:spcAft>
              <a:buNone/>
            </a:pPr>
            <a:r>
              <a:rPr lang="en"/>
              <a:t>Management is </a:t>
            </a:r>
            <a:r>
              <a:rPr i="1" lang="en"/>
              <a:t>not</a:t>
            </a:r>
            <a:r>
              <a:rPr lang="en"/>
              <a:t> a promotion</a:t>
            </a:r>
            <a:endParaRPr/>
          </a:p>
          <a:p>
            <a:pPr indent="0" lvl="0" marL="0" rtl="0" algn="l">
              <a:spcBef>
                <a:spcPts val="1600"/>
              </a:spcBef>
              <a:spcAft>
                <a:spcPts val="0"/>
              </a:spcAft>
              <a:buNone/>
            </a:pPr>
            <a:r>
              <a:rPr lang="en"/>
              <a:t>Expectations for roles are clear with multiple parallel ladders</a:t>
            </a:r>
            <a:endParaRPr/>
          </a:p>
          <a:p>
            <a:pPr indent="0" lvl="0" marL="0" rtl="0" algn="l">
              <a:spcBef>
                <a:spcPts val="1600"/>
              </a:spcBef>
              <a:spcAft>
                <a:spcPts val="1600"/>
              </a:spcAft>
              <a:buNone/>
            </a:pPr>
            <a:r>
              <a:rPr lang="en"/>
              <a:t>Captures the value of a particular role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Rubrics for levels</a:t>
            </a:r>
            <a:endParaRPr/>
          </a:p>
        </p:txBody>
      </p:sp>
      <p:sp>
        <p:nvSpPr>
          <p:cNvPr id="287" name="Google Shape;287;p4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Expectations of individuals in a role at a particular role</a:t>
            </a:r>
            <a:endParaRPr/>
          </a:p>
          <a:p>
            <a:pPr indent="0" lvl="0" marL="0" rtl="0" algn="l">
              <a:spcBef>
                <a:spcPts val="1600"/>
              </a:spcBef>
              <a:spcAft>
                <a:spcPts val="0"/>
              </a:spcAft>
              <a:buNone/>
            </a:pPr>
            <a:r>
              <a:rPr lang="en"/>
              <a:t>Detailed enough to capture progression</a:t>
            </a:r>
            <a:endParaRPr/>
          </a:p>
          <a:p>
            <a:pPr indent="0" lvl="0" marL="0" rtl="0" algn="l">
              <a:spcBef>
                <a:spcPts val="1600"/>
              </a:spcBef>
              <a:spcAft>
                <a:spcPts val="1600"/>
              </a:spcAft>
              <a:buNone/>
            </a:pPr>
            <a:r>
              <a:rPr lang="en"/>
              <a:t>Refrain from being a prescriptive checklist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5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Recognize and reward organization’s values</a:t>
            </a:r>
            <a:endParaRPr/>
          </a:p>
        </p:txBody>
      </p:sp>
      <p:pic>
        <p:nvPicPr>
          <p:cNvPr id="293" name="Google Shape;293;p50"/>
          <p:cNvPicPr preferRelativeResize="0"/>
          <p:nvPr/>
        </p:nvPicPr>
        <p:blipFill>
          <a:blip r:embed="rId3">
            <a:alphaModFix/>
          </a:blip>
          <a:stretch>
            <a:fillRect/>
          </a:stretch>
        </p:blipFill>
        <p:spPr>
          <a:xfrm>
            <a:off x="938638" y="1206800"/>
            <a:ext cx="7266725" cy="3401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51"/>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 you evaluate an organization for these?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And the P</a:t>
            </a:r>
            <a:r>
              <a:rPr lang="en"/>
              <a:t>lateau ...</a:t>
            </a:r>
            <a:endParaRPr/>
          </a:p>
        </p:txBody>
      </p:sp>
      <p:pic>
        <p:nvPicPr>
          <p:cNvPr id="83" name="Google Shape;83;p16"/>
          <p:cNvPicPr preferRelativeResize="0"/>
          <p:nvPr/>
        </p:nvPicPr>
        <p:blipFill>
          <a:blip r:embed="rId3">
            <a:alphaModFix/>
          </a:blip>
          <a:stretch>
            <a:fillRect/>
          </a:stretch>
        </p:blipFill>
        <p:spPr>
          <a:xfrm>
            <a:off x="1966800" y="410425"/>
            <a:ext cx="4638314" cy="3928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Evaluating organizational support </a:t>
            </a:r>
            <a:endParaRPr/>
          </a:p>
        </p:txBody>
      </p:sp>
      <p:sp>
        <p:nvSpPr>
          <p:cNvPr id="304" name="Google Shape;304;p5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Career ladders </a:t>
            </a:r>
            <a:r>
              <a:rPr lang="en"/>
              <a:t>and</a:t>
            </a:r>
            <a:r>
              <a:rPr lang="en"/>
              <a:t> rubrics</a:t>
            </a:r>
            <a:endParaRPr/>
          </a:p>
          <a:p>
            <a:pPr indent="0" lvl="0" marL="0" rtl="0" algn="l">
              <a:spcBef>
                <a:spcPts val="1600"/>
              </a:spcBef>
              <a:spcAft>
                <a:spcPts val="0"/>
              </a:spcAft>
              <a:buNone/>
            </a:pPr>
            <a:r>
              <a:rPr lang="en"/>
              <a:t>Support and recognize core skills</a:t>
            </a:r>
            <a:endParaRPr/>
          </a:p>
          <a:p>
            <a:pPr indent="0" lvl="0" marL="0" rtl="0" algn="l">
              <a:spcBef>
                <a:spcPts val="1600"/>
              </a:spcBef>
              <a:spcAft>
                <a:spcPts val="0"/>
              </a:spcAft>
              <a:buNone/>
            </a:pPr>
            <a:r>
              <a:rPr lang="en"/>
              <a:t>Support </a:t>
            </a:r>
            <a:r>
              <a:rPr lang="en"/>
              <a:t>opportunities</a:t>
            </a:r>
            <a:r>
              <a:rPr lang="en"/>
              <a:t> and impact over roles</a:t>
            </a:r>
            <a:endParaRPr/>
          </a:p>
          <a:p>
            <a:pPr indent="0" lvl="0" marL="0" rtl="0" algn="l">
              <a:spcBef>
                <a:spcPts val="1600"/>
              </a:spcBef>
              <a:spcAft>
                <a:spcPts val="0"/>
              </a:spcAft>
              <a:buNone/>
            </a:pPr>
            <a:r>
              <a:rPr lang="en"/>
              <a:t>Support under-represented minorities</a:t>
            </a:r>
            <a:endParaRPr/>
          </a:p>
          <a:p>
            <a:pPr indent="0" lvl="0" marL="0" rtl="0" algn="l">
              <a:spcBef>
                <a:spcPts val="1600"/>
              </a:spcBef>
              <a:spcAft>
                <a:spcPts val="1600"/>
              </a:spcAft>
              <a:buNone/>
            </a:pPr>
            <a:r>
              <a:rPr lang="en"/>
              <a:t>Value career development</a:t>
            </a:r>
            <a:endParaRPr/>
          </a:p>
        </p:txBody>
      </p:sp>
      <p:sp>
        <p:nvSpPr>
          <p:cNvPr id="305" name="Google Shape;305;p52"/>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Career plan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Future speaker bio?</a:t>
            </a:r>
            <a:endParaRPr/>
          </a:p>
        </p:txBody>
      </p:sp>
      <p:pic>
        <p:nvPicPr>
          <p:cNvPr id="316" name="Google Shape;316;p54"/>
          <p:cNvPicPr preferRelativeResize="0"/>
          <p:nvPr/>
        </p:nvPicPr>
        <p:blipFill>
          <a:blip r:embed="rId3">
            <a:alphaModFix/>
          </a:blip>
          <a:stretch>
            <a:fillRect/>
          </a:stretch>
        </p:blipFill>
        <p:spPr>
          <a:xfrm>
            <a:off x="1448250" y="1253775"/>
            <a:ext cx="6564282" cy="3694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5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Brag document</a:t>
            </a:r>
            <a:endParaRPr/>
          </a:p>
        </p:txBody>
      </p:sp>
      <p:sp>
        <p:nvSpPr>
          <p:cNvPr id="322" name="Google Shape;322;p5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
              <a:t>From Julia Evans’s template</a:t>
            </a:r>
            <a:endParaRPr/>
          </a:p>
          <a:p>
            <a:pPr indent="-342900" lvl="0" marL="457200" rtl="0" algn="l">
              <a:lnSpc>
                <a:spcPct val="138000"/>
              </a:lnSpc>
              <a:spcBef>
                <a:spcPts val="0"/>
              </a:spcBef>
              <a:spcAft>
                <a:spcPts val="0"/>
              </a:spcAft>
              <a:buSzPts val="1800"/>
              <a:buChar char="-"/>
            </a:pPr>
            <a:r>
              <a:rPr lang="en"/>
              <a:t>A "brag document" or "accomplishments document" is a summary of what you've accomplished in last 6 months/year &amp; what the impact of your work in that time was.</a:t>
            </a:r>
            <a:endParaRPr/>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sparks joy?</a:t>
            </a:r>
            <a:endParaRPr/>
          </a:p>
        </p:txBody>
      </p:sp>
      <p:pic>
        <p:nvPicPr>
          <p:cNvPr id="328" name="Google Shape;328;p56"/>
          <p:cNvPicPr preferRelativeResize="0"/>
          <p:nvPr/>
        </p:nvPicPr>
        <p:blipFill>
          <a:blip r:embed="rId3">
            <a:alphaModFix/>
          </a:blip>
          <a:stretch>
            <a:fillRect/>
          </a:stretch>
        </p:blipFill>
        <p:spPr>
          <a:xfrm>
            <a:off x="2113225" y="1280500"/>
            <a:ext cx="5149074" cy="34327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Iterate</a:t>
            </a:r>
            <a:endParaRPr/>
          </a:p>
        </p:txBody>
      </p:sp>
      <p:sp>
        <p:nvSpPr>
          <p:cNvPr id="334" name="Google Shape;334;p5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Short term goals</a:t>
            </a:r>
            <a:endParaRPr/>
          </a:p>
          <a:p>
            <a:pPr indent="-342900" lvl="0" marL="457200" rtl="0" algn="l">
              <a:spcBef>
                <a:spcPts val="0"/>
              </a:spcBef>
              <a:spcAft>
                <a:spcPts val="0"/>
              </a:spcAft>
              <a:buSzPts val="1800"/>
              <a:buChar char="●"/>
            </a:pPr>
            <a:r>
              <a:rPr lang="en"/>
              <a:t>Tie to business needs</a:t>
            </a:r>
            <a:endParaRPr/>
          </a:p>
          <a:p>
            <a:pPr indent="-342900" lvl="0" marL="457200" rtl="0" algn="l">
              <a:spcBef>
                <a:spcPts val="0"/>
              </a:spcBef>
              <a:spcAft>
                <a:spcPts val="0"/>
              </a:spcAft>
              <a:buSzPts val="1800"/>
              <a:buChar char="●"/>
            </a:pPr>
            <a:r>
              <a:rPr lang="en"/>
              <a:t>Share with your manager, sponsor or mentor</a:t>
            </a:r>
            <a:endParaRPr/>
          </a:p>
          <a:p>
            <a:pPr indent="-342900" lvl="0" marL="457200" rtl="0" algn="l">
              <a:spcBef>
                <a:spcPts val="0"/>
              </a:spcBef>
              <a:spcAft>
                <a:spcPts val="0"/>
              </a:spcAft>
              <a:buSzPts val="1800"/>
              <a:buChar char="●"/>
            </a:pPr>
            <a:r>
              <a:rPr lang="en"/>
              <a:t>Ask for support</a:t>
            </a:r>
            <a:endParaRPr/>
          </a:p>
          <a:p>
            <a:pPr indent="-342900" lvl="0" marL="457200" rtl="0" algn="l">
              <a:spcBef>
                <a:spcPts val="0"/>
              </a:spcBef>
              <a:spcAft>
                <a:spcPts val="0"/>
              </a:spcAft>
              <a:buSzPts val="1800"/>
              <a:buChar char="●"/>
            </a:pPr>
            <a:r>
              <a:rPr lang="en"/>
              <a:t>Execute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id="339" name="Google Shape;339;p58"/>
          <p:cNvPicPr preferRelativeResize="0"/>
          <p:nvPr/>
        </p:nvPicPr>
        <p:blipFill>
          <a:blip r:embed="rId3">
            <a:alphaModFix/>
          </a:blip>
          <a:stretch>
            <a:fillRect/>
          </a:stretch>
        </p:blipFill>
        <p:spPr>
          <a:xfrm>
            <a:off x="703162" y="433600"/>
            <a:ext cx="7737676" cy="45554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 and additional reading</a:t>
            </a:r>
            <a:endParaRPr/>
          </a:p>
        </p:txBody>
      </p:sp>
      <p:sp>
        <p:nvSpPr>
          <p:cNvPr id="345" name="Google Shape;345;p5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https://speakerdeck.com/polotek/creating-a-career-ladder-for-engineers</a:t>
            </a:r>
            <a:endParaRPr/>
          </a:p>
          <a:p>
            <a:pPr indent="-342900" lvl="0" marL="457200" rtl="0" algn="l">
              <a:spcBef>
                <a:spcPts val="0"/>
              </a:spcBef>
              <a:spcAft>
                <a:spcPts val="0"/>
              </a:spcAft>
              <a:buSzPts val="1800"/>
              <a:buChar char="●"/>
            </a:pPr>
            <a:r>
              <a:rPr lang="en" u="sng">
                <a:solidFill>
                  <a:schemeClr val="hlink"/>
                </a:solidFill>
                <a:hlinkClick r:id="rId4"/>
              </a:rPr>
              <a:t>The pendulum between IC and management</a:t>
            </a:r>
            <a:r>
              <a:rPr lang="en"/>
              <a:t> - Charity Majors</a:t>
            </a:r>
            <a:endParaRPr/>
          </a:p>
          <a:p>
            <a:pPr indent="-342900" lvl="0" marL="457200" rtl="0" algn="l">
              <a:spcBef>
                <a:spcPts val="0"/>
              </a:spcBef>
              <a:spcAft>
                <a:spcPts val="0"/>
              </a:spcAft>
              <a:buSzPts val="1800"/>
              <a:buChar char="●"/>
            </a:pPr>
            <a:r>
              <a:rPr lang="en" u="sng">
                <a:solidFill>
                  <a:schemeClr val="hlink"/>
                </a:solidFill>
                <a:hlinkClick r:id="rId5"/>
              </a:rPr>
              <a:t>Career narratives</a:t>
            </a:r>
            <a:r>
              <a:rPr lang="en"/>
              <a:t> and </a:t>
            </a:r>
            <a:r>
              <a:rPr lang="en" u="sng">
                <a:solidFill>
                  <a:schemeClr val="hlink"/>
                </a:solidFill>
                <a:hlinkClick r:id="rId6"/>
              </a:rPr>
              <a:t>roles over rocketships</a:t>
            </a:r>
            <a:r>
              <a:rPr lang="en"/>
              <a:t>- Will Larson</a:t>
            </a:r>
            <a:endParaRPr/>
          </a:p>
          <a:p>
            <a:pPr indent="-342900" lvl="0" marL="457200" rtl="0" algn="l">
              <a:spcBef>
                <a:spcPts val="0"/>
              </a:spcBef>
              <a:spcAft>
                <a:spcPts val="0"/>
              </a:spcAft>
              <a:buSzPts val="1800"/>
              <a:buChar char="●"/>
            </a:pPr>
            <a:r>
              <a:rPr lang="en" u="sng">
                <a:solidFill>
                  <a:schemeClr val="hlink"/>
                </a:solidFill>
                <a:hlinkClick r:id="rId7"/>
              </a:rPr>
              <a:t>https://threadreaderapp.com/thread/1130206773078421504.html</a:t>
            </a:r>
            <a:endParaRPr/>
          </a:p>
          <a:p>
            <a:pPr indent="-342900" lvl="0" marL="457200" rtl="0" algn="l">
              <a:spcBef>
                <a:spcPts val="0"/>
              </a:spcBef>
              <a:spcAft>
                <a:spcPts val="0"/>
              </a:spcAft>
              <a:buSzPts val="1800"/>
              <a:buChar char="●"/>
            </a:pPr>
            <a:r>
              <a:rPr lang="en" u="sng">
                <a:solidFill>
                  <a:schemeClr val="hlink"/>
                </a:solidFill>
                <a:hlinkClick r:id="rId8"/>
              </a:rPr>
              <a:t>https://twitter.com/clare_liguori/status/1126992938502742016</a:t>
            </a:r>
            <a:endParaRPr/>
          </a:p>
          <a:p>
            <a:pPr indent="-342900" lvl="0" marL="457200" rtl="0" algn="l">
              <a:spcBef>
                <a:spcPts val="0"/>
              </a:spcBef>
              <a:spcAft>
                <a:spcPts val="0"/>
              </a:spcAft>
              <a:buSzPts val="1800"/>
              <a:buChar char="●"/>
            </a:pPr>
            <a:r>
              <a:rPr lang="en" u="sng">
                <a:solidFill>
                  <a:schemeClr val="hlink"/>
                </a:solidFill>
                <a:hlinkClick r:id="rId9"/>
              </a:rPr>
              <a:t>https://www.kitchensoap.com/2012/10/25/on-being-a-senior-engineer/</a:t>
            </a:r>
            <a:endParaRPr/>
          </a:p>
          <a:p>
            <a:pPr indent="-342900" lvl="0" marL="457200" rtl="0" algn="l">
              <a:spcBef>
                <a:spcPts val="0"/>
              </a:spcBef>
              <a:spcAft>
                <a:spcPts val="0"/>
              </a:spcAft>
              <a:buSzPts val="1800"/>
              <a:buChar char="●"/>
            </a:pPr>
            <a:r>
              <a:rPr lang="en" u="sng">
                <a:solidFill>
                  <a:schemeClr val="hlink"/>
                </a:solidFill>
                <a:hlinkClick r:id="rId10"/>
              </a:rPr>
              <a:t>https://www.facebook.com/notes/kent-beck/paint-drip-people/1226700000696195/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idx="2" type="body"/>
          </p:nvPr>
        </p:nvSpPr>
        <p:spPr>
          <a:xfrm>
            <a:off x="4614900" y="35215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“If you don’t know where you are going, any road will take you there” - Lewis Carroll </a:t>
            </a:r>
            <a:r>
              <a:rPr i="1" lang="en"/>
              <a:t>(paraphrased)</a:t>
            </a:r>
            <a:endParaRPr i="1"/>
          </a:p>
        </p:txBody>
      </p:sp>
      <p:pic>
        <p:nvPicPr>
          <p:cNvPr id="89" name="Google Shape;89;p17"/>
          <p:cNvPicPr preferRelativeResize="0"/>
          <p:nvPr/>
        </p:nvPicPr>
        <p:blipFill>
          <a:blip r:embed="rId3">
            <a:alphaModFix/>
          </a:blip>
          <a:stretch>
            <a:fillRect/>
          </a:stretch>
        </p:blipFill>
        <p:spPr>
          <a:xfrm>
            <a:off x="1167775" y="352150"/>
            <a:ext cx="2799359" cy="392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Not a ladder</a:t>
            </a:r>
            <a:endParaRPr/>
          </a:p>
        </p:txBody>
      </p:sp>
      <p:pic>
        <p:nvPicPr>
          <p:cNvPr id="95" name="Google Shape;95;p18"/>
          <p:cNvPicPr preferRelativeResize="0"/>
          <p:nvPr/>
        </p:nvPicPr>
        <p:blipFill>
          <a:blip r:embed="rId3">
            <a:alphaModFix/>
          </a:blip>
          <a:stretch>
            <a:fillRect/>
          </a:stretch>
        </p:blipFill>
        <p:spPr>
          <a:xfrm>
            <a:off x="3468333" y="662475"/>
            <a:ext cx="4871567" cy="3653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564025" y="448575"/>
            <a:ext cx="4940299" cy="3705224"/>
          </a:xfrm>
          <a:prstGeom prst="rect">
            <a:avLst/>
          </a:prstGeom>
          <a:noFill/>
          <a:ln>
            <a:noFill/>
          </a:ln>
        </p:spPr>
      </p:pic>
      <p:sp>
        <p:nvSpPr>
          <p:cNvPr id="101" name="Google Shape;101;p19"/>
          <p:cNvSpPr txBox="1"/>
          <p:nvPr>
            <p:ph type="title"/>
          </p:nvPr>
        </p:nvSpPr>
        <p:spPr>
          <a:xfrm>
            <a:off x="168600" y="42857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Nor a jungle gym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2184550" y="76775"/>
            <a:ext cx="4157426" cy="485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Core skills</a:t>
            </a:r>
            <a:endParaRPr/>
          </a:p>
          <a:p>
            <a:pPr indent="-342900" lvl="0" marL="457200" rtl="0" algn="l">
              <a:spcBef>
                <a:spcPts val="0"/>
              </a:spcBef>
              <a:spcAft>
                <a:spcPts val="0"/>
              </a:spcAft>
              <a:buSzPts val="1800"/>
              <a:buChar char="●"/>
            </a:pPr>
            <a:r>
              <a:rPr lang="en"/>
              <a:t>Opportunities and impact over roles</a:t>
            </a:r>
            <a:endParaRPr/>
          </a:p>
          <a:p>
            <a:pPr indent="-342900" lvl="0" marL="457200" rtl="0" algn="l">
              <a:spcBef>
                <a:spcPts val="0"/>
              </a:spcBef>
              <a:spcAft>
                <a:spcPts val="0"/>
              </a:spcAft>
              <a:buSzPts val="1800"/>
              <a:buChar char="●"/>
            </a:pPr>
            <a:r>
              <a:rPr lang="en"/>
              <a:t>Career design patterns</a:t>
            </a:r>
            <a:endParaRPr/>
          </a:p>
          <a:p>
            <a:pPr indent="-342900" lvl="0" marL="457200" rtl="0" algn="l">
              <a:spcBef>
                <a:spcPts val="0"/>
              </a:spcBef>
              <a:spcAft>
                <a:spcPts val="0"/>
              </a:spcAft>
              <a:buSzPts val="1800"/>
              <a:buChar char="●"/>
            </a:pPr>
            <a:r>
              <a:rPr lang="en"/>
              <a:t>Underrepresented in tech</a:t>
            </a:r>
            <a:endParaRPr/>
          </a:p>
          <a:p>
            <a:pPr indent="-342900" lvl="0" marL="457200" rtl="0" algn="l">
              <a:spcBef>
                <a:spcPts val="0"/>
              </a:spcBef>
              <a:spcAft>
                <a:spcPts val="0"/>
              </a:spcAft>
              <a:buSzPts val="1800"/>
              <a:buChar char="●"/>
            </a:pPr>
            <a:r>
              <a:rPr lang="en"/>
              <a:t>Evaluating organizational support</a:t>
            </a:r>
            <a:endParaRPr/>
          </a:p>
          <a:p>
            <a:pPr indent="-342900" lvl="0" marL="457200" rtl="0" algn="l">
              <a:spcBef>
                <a:spcPts val="0"/>
              </a:spcBef>
              <a:spcAft>
                <a:spcPts val="0"/>
              </a:spcAft>
              <a:buSzPts val="1800"/>
              <a:buChar char="●"/>
            </a:pPr>
            <a:r>
              <a:rPr lang="en"/>
              <a:t>Career plan</a:t>
            </a:r>
            <a:endParaRPr/>
          </a:p>
        </p:txBody>
      </p:sp>
      <p:sp>
        <p:nvSpPr>
          <p:cNvPr id="112" name="Google Shape;112;p21"/>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Strategies</a:t>
            </a:r>
            <a:endParaRPr/>
          </a:p>
        </p:txBody>
      </p:sp>
      <p:sp>
        <p:nvSpPr>
          <p:cNvPr id="113" name="Google Shape;113;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